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7" r:id="rId3"/>
    <p:sldId id="257" r:id="rId4"/>
    <p:sldId id="259" r:id="rId5"/>
    <p:sldId id="268" r:id="rId6"/>
    <p:sldId id="25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3" autoAdjust="0"/>
  </p:normalViewPr>
  <p:slideViewPr>
    <p:cSldViewPr>
      <p:cViewPr>
        <p:scale>
          <a:sx n="66" d="100"/>
          <a:sy n="66" d="100"/>
        </p:scale>
        <p:origin x="-150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"/>
    </p:cViewPr>
  </p:sorterViewPr>
  <p:notesViewPr>
    <p:cSldViewPr>
      <p:cViewPr varScale="1">
        <p:scale>
          <a:sx n="76" d="100"/>
          <a:sy n="76" d="100"/>
        </p:scale>
        <p:origin x="-219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6881BE-B769-4E5F-9561-400828F7BC72}" type="doc">
      <dgm:prSet loTypeId="urn:microsoft.com/office/officeart/2005/8/layout/venn1" loCatId="relationship" qsTypeId="urn:microsoft.com/office/officeart/2005/8/quickstyle/simple5" qsCatId="simple" csTypeId="urn:microsoft.com/office/officeart/2005/8/colors/colorful1" csCatId="colorful"/>
      <dgm:spPr/>
    </dgm:pt>
    <dgm:pt modelId="{62680F38-6BA1-44B9-88DE-2718CA11DF7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0" i="0" u="none" strike="noStrike" cap="none" normalizeH="0" baseline="0" dirty="0" smtClean="0">
              <a:ln/>
              <a:effectLst/>
              <a:latin typeface="Arial" charset="0"/>
            </a:rPr>
            <a:t>Curriculum: the Hexagon</a:t>
          </a:r>
        </a:p>
      </dgm:t>
    </dgm:pt>
    <dgm:pt modelId="{570728BB-82BE-4CEA-86B5-1F1C4289FB54}" type="parTrans" cxnId="{3C424D35-EAF4-495F-8BBF-552D32F0EB31}">
      <dgm:prSet/>
      <dgm:spPr/>
      <dgm:t>
        <a:bodyPr/>
        <a:lstStyle/>
        <a:p>
          <a:endParaRPr lang="en-AU"/>
        </a:p>
      </dgm:t>
    </dgm:pt>
    <dgm:pt modelId="{278BC0C6-74A3-4A15-89DD-0599B5CD7B60}" type="sibTrans" cxnId="{3C424D35-EAF4-495F-8BBF-552D32F0EB31}">
      <dgm:prSet/>
      <dgm:spPr/>
      <dgm:t>
        <a:bodyPr/>
        <a:lstStyle/>
        <a:p>
          <a:endParaRPr lang="en-AU"/>
        </a:p>
      </dgm:t>
    </dgm:pt>
    <dgm:pt modelId="{78358E8A-8936-4BCC-B290-CA828EF4283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0" i="0" u="none" strike="noStrike" cap="none" normalizeH="0" baseline="0" smtClean="0">
              <a:ln/>
              <a:effectLst/>
              <a:latin typeface="Arial" charset="0"/>
            </a:rPr>
            <a:t>IB Mission Statement</a:t>
          </a:r>
        </a:p>
      </dgm:t>
    </dgm:pt>
    <dgm:pt modelId="{9B0CEBFF-4380-4BC3-B619-5AB1DBDC176A}" type="parTrans" cxnId="{A7A53DAF-2F27-4C63-A2AA-C3052373771A}">
      <dgm:prSet/>
      <dgm:spPr/>
      <dgm:t>
        <a:bodyPr/>
        <a:lstStyle/>
        <a:p>
          <a:endParaRPr lang="en-AU"/>
        </a:p>
      </dgm:t>
    </dgm:pt>
    <dgm:pt modelId="{BEC08BF4-B0BE-4B88-927D-94FB4F8E212E}" type="sibTrans" cxnId="{A7A53DAF-2F27-4C63-A2AA-C3052373771A}">
      <dgm:prSet/>
      <dgm:spPr/>
      <dgm:t>
        <a:bodyPr/>
        <a:lstStyle/>
        <a:p>
          <a:endParaRPr lang="en-AU"/>
        </a:p>
      </dgm:t>
    </dgm:pt>
    <dgm:pt modelId="{F99A72FC-6BCF-4588-9A86-E124685821B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b="0" i="0" u="none" strike="noStrike" cap="none" normalizeH="0" baseline="0" smtClean="0">
              <a:ln/>
              <a:effectLst/>
              <a:latin typeface="Arial" charset="0"/>
            </a:rPr>
            <a:t>Learner Profile</a:t>
          </a:r>
        </a:p>
      </dgm:t>
    </dgm:pt>
    <dgm:pt modelId="{E7E82BBB-2B01-4E26-AF26-D11EBB1CC59D}" type="parTrans" cxnId="{432EC0C8-0BCF-432F-9E53-012EA84FC037}">
      <dgm:prSet/>
      <dgm:spPr/>
      <dgm:t>
        <a:bodyPr/>
        <a:lstStyle/>
        <a:p>
          <a:endParaRPr lang="en-AU"/>
        </a:p>
      </dgm:t>
    </dgm:pt>
    <dgm:pt modelId="{6283E920-777E-48E8-82D7-30028BF29DFB}" type="sibTrans" cxnId="{432EC0C8-0BCF-432F-9E53-012EA84FC037}">
      <dgm:prSet/>
      <dgm:spPr/>
      <dgm:t>
        <a:bodyPr/>
        <a:lstStyle/>
        <a:p>
          <a:endParaRPr lang="en-AU"/>
        </a:p>
      </dgm:t>
    </dgm:pt>
    <dgm:pt modelId="{4C6410FF-2240-4276-93CC-7452A791C2C3}" type="pres">
      <dgm:prSet presAssocID="{D06881BE-B769-4E5F-9561-400828F7BC72}" presName="compositeShape" presStyleCnt="0">
        <dgm:presLayoutVars>
          <dgm:chMax val="7"/>
          <dgm:dir/>
          <dgm:resizeHandles val="exact"/>
        </dgm:presLayoutVars>
      </dgm:prSet>
      <dgm:spPr/>
    </dgm:pt>
    <dgm:pt modelId="{123F7A47-254E-4C98-9957-868128E852A7}" type="pres">
      <dgm:prSet presAssocID="{62680F38-6BA1-44B9-88DE-2718CA11DF7C}" presName="circ1" presStyleLbl="vennNode1" presStyleIdx="0" presStyleCnt="3"/>
      <dgm:spPr/>
      <dgm:t>
        <a:bodyPr/>
        <a:lstStyle/>
        <a:p>
          <a:endParaRPr lang="en-AU"/>
        </a:p>
      </dgm:t>
    </dgm:pt>
    <dgm:pt modelId="{FE364247-E9C4-44D5-9511-FD1B3678E7AE}" type="pres">
      <dgm:prSet presAssocID="{62680F38-6BA1-44B9-88DE-2718CA11DF7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513E9E6-E5E8-47BF-AF91-56274082A7AC}" type="pres">
      <dgm:prSet presAssocID="{78358E8A-8936-4BCC-B290-CA828EF4283F}" presName="circ2" presStyleLbl="vennNode1" presStyleIdx="1" presStyleCnt="3"/>
      <dgm:spPr/>
      <dgm:t>
        <a:bodyPr/>
        <a:lstStyle/>
        <a:p>
          <a:endParaRPr lang="en-AU"/>
        </a:p>
      </dgm:t>
    </dgm:pt>
    <dgm:pt modelId="{BE7C1C18-11CC-404B-B40B-9594891F26DC}" type="pres">
      <dgm:prSet presAssocID="{78358E8A-8936-4BCC-B290-CA828EF4283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94C89953-8331-40BF-97E2-AAC5377B9AD7}" type="pres">
      <dgm:prSet presAssocID="{F99A72FC-6BCF-4588-9A86-E124685821B3}" presName="circ3" presStyleLbl="vennNode1" presStyleIdx="2" presStyleCnt="3"/>
      <dgm:spPr/>
      <dgm:t>
        <a:bodyPr/>
        <a:lstStyle/>
        <a:p>
          <a:endParaRPr lang="en-AU"/>
        </a:p>
      </dgm:t>
    </dgm:pt>
    <dgm:pt modelId="{8CA9F442-9E65-41C7-ACBF-67387F85C7F7}" type="pres">
      <dgm:prSet presAssocID="{F99A72FC-6BCF-4588-9A86-E124685821B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E2231D03-31D2-493B-BBAF-B279784378CD}" type="presOf" srcId="{62680F38-6BA1-44B9-88DE-2718CA11DF7C}" destId="{123F7A47-254E-4C98-9957-868128E852A7}" srcOrd="0" destOrd="0" presId="urn:microsoft.com/office/officeart/2005/8/layout/venn1"/>
    <dgm:cxn modelId="{77177AF0-C971-4D25-BA0A-506346CDE711}" type="presOf" srcId="{F99A72FC-6BCF-4588-9A86-E124685821B3}" destId="{8CA9F442-9E65-41C7-ACBF-67387F85C7F7}" srcOrd="1" destOrd="0" presId="urn:microsoft.com/office/officeart/2005/8/layout/venn1"/>
    <dgm:cxn modelId="{26E2A292-EE70-46DF-B2EB-2C257DBD02FA}" type="presOf" srcId="{62680F38-6BA1-44B9-88DE-2718CA11DF7C}" destId="{FE364247-E9C4-44D5-9511-FD1B3678E7AE}" srcOrd="1" destOrd="0" presId="urn:microsoft.com/office/officeart/2005/8/layout/venn1"/>
    <dgm:cxn modelId="{42BE1F40-17A9-47F9-B3F4-0C4EB856EE6E}" type="presOf" srcId="{78358E8A-8936-4BCC-B290-CA828EF4283F}" destId="{3513E9E6-E5E8-47BF-AF91-56274082A7AC}" srcOrd="0" destOrd="0" presId="urn:microsoft.com/office/officeart/2005/8/layout/venn1"/>
    <dgm:cxn modelId="{8E54FDA1-A07C-455D-A944-37537D915BD6}" type="presOf" srcId="{78358E8A-8936-4BCC-B290-CA828EF4283F}" destId="{BE7C1C18-11CC-404B-B40B-9594891F26DC}" srcOrd="1" destOrd="0" presId="urn:microsoft.com/office/officeart/2005/8/layout/venn1"/>
    <dgm:cxn modelId="{538BC685-18BE-4D28-9211-92A7E018E67C}" type="presOf" srcId="{D06881BE-B769-4E5F-9561-400828F7BC72}" destId="{4C6410FF-2240-4276-93CC-7452A791C2C3}" srcOrd="0" destOrd="0" presId="urn:microsoft.com/office/officeart/2005/8/layout/venn1"/>
    <dgm:cxn modelId="{432EC0C8-0BCF-432F-9E53-012EA84FC037}" srcId="{D06881BE-B769-4E5F-9561-400828F7BC72}" destId="{F99A72FC-6BCF-4588-9A86-E124685821B3}" srcOrd="2" destOrd="0" parTransId="{E7E82BBB-2B01-4E26-AF26-D11EBB1CC59D}" sibTransId="{6283E920-777E-48E8-82D7-30028BF29DFB}"/>
    <dgm:cxn modelId="{51276807-C6EA-421E-9C15-0016F83DC98B}" type="presOf" srcId="{F99A72FC-6BCF-4588-9A86-E124685821B3}" destId="{94C89953-8331-40BF-97E2-AAC5377B9AD7}" srcOrd="0" destOrd="0" presId="urn:microsoft.com/office/officeart/2005/8/layout/venn1"/>
    <dgm:cxn modelId="{3C424D35-EAF4-495F-8BBF-552D32F0EB31}" srcId="{D06881BE-B769-4E5F-9561-400828F7BC72}" destId="{62680F38-6BA1-44B9-88DE-2718CA11DF7C}" srcOrd="0" destOrd="0" parTransId="{570728BB-82BE-4CEA-86B5-1F1C4289FB54}" sibTransId="{278BC0C6-74A3-4A15-89DD-0599B5CD7B60}"/>
    <dgm:cxn modelId="{A7A53DAF-2F27-4C63-A2AA-C3052373771A}" srcId="{D06881BE-B769-4E5F-9561-400828F7BC72}" destId="{78358E8A-8936-4BCC-B290-CA828EF4283F}" srcOrd="1" destOrd="0" parTransId="{9B0CEBFF-4380-4BC3-B619-5AB1DBDC176A}" sibTransId="{BEC08BF4-B0BE-4B88-927D-94FB4F8E212E}"/>
    <dgm:cxn modelId="{AE1EEC97-33F6-4F66-BF63-64494BCE2076}" type="presParOf" srcId="{4C6410FF-2240-4276-93CC-7452A791C2C3}" destId="{123F7A47-254E-4C98-9957-868128E852A7}" srcOrd="0" destOrd="0" presId="urn:microsoft.com/office/officeart/2005/8/layout/venn1"/>
    <dgm:cxn modelId="{DD805A94-2361-49E5-A3DB-8F2780BC082D}" type="presParOf" srcId="{4C6410FF-2240-4276-93CC-7452A791C2C3}" destId="{FE364247-E9C4-44D5-9511-FD1B3678E7AE}" srcOrd="1" destOrd="0" presId="urn:microsoft.com/office/officeart/2005/8/layout/venn1"/>
    <dgm:cxn modelId="{838D86BC-C3B0-4882-A8BC-7543C36051B5}" type="presParOf" srcId="{4C6410FF-2240-4276-93CC-7452A791C2C3}" destId="{3513E9E6-E5E8-47BF-AF91-56274082A7AC}" srcOrd="2" destOrd="0" presId="urn:microsoft.com/office/officeart/2005/8/layout/venn1"/>
    <dgm:cxn modelId="{A5C0B39E-E386-4EAB-B1C5-989C982FE1DA}" type="presParOf" srcId="{4C6410FF-2240-4276-93CC-7452A791C2C3}" destId="{BE7C1C18-11CC-404B-B40B-9594891F26DC}" srcOrd="3" destOrd="0" presId="urn:microsoft.com/office/officeart/2005/8/layout/venn1"/>
    <dgm:cxn modelId="{51487BC6-006F-4193-A419-B509BE67BC57}" type="presParOf" srcId="{4C6410FF-2240-4276-93CC-7452A791C2C3}" destId="{94C89953-8331-40BF-97E2-AAC5377B9AD7}" srcOrd="4" destOrd="0" presId="urn:microsoft.com/office/officeart/2005/8/layout/venn1"/>
    <dgm:cxn modelId="{EE9309D4-A22A-4317-8E06-B2DF60AD6DAD}" type="presParOf" srcId="{4C6410FF-2240-4276-93CC-7452A791C2C3}" destId="{8CA9F442-9E65-41C7-ACBF-67387F85C7F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F7A47-254E-4C98-9957-868128E852A7}">
      <dsp:nvSpPr>
        <dsp:cNvPr id="0" name=""/>
        <dsp:cNvSpPr/>
      </dsp:nvSpPr>
      <dsp:spPr>
        <a:xfrm>
          <a:off x="2791301" y="55145"/>
          <a:ext cx="2646997" cy="2646997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2700" b="0" i="0" u="none" strike="noStrike" kern="1200" cap="none" normalizeH="0" baseline="0" dirty="0" smtClean="0">
              <a:ln/>
              <a:effectLst/>
              <a:latin typeface="Arial" charset="0"/>
            </a:rPr>
            <a:t>Curriculum: the Hexagon</a:t>
          </a:r>
        </a:p>
      </dsp:txBody>
      <dsp:txXfrm>
        <a:off x="3144234" y="518370"/>
        <a:ext cx="1941131" cy="1191148"/>
      </dsp:txXfrm>
    </dsp:sp>
    <dsp:sp modelId="{3513E9E6-E5E8-47BF-AF91-56274082A7AC}">
      <dsp:nvSpPr>
        <dsp:cNvPr id="0" name=""/>
        <dsp:cNvSpPr/>
      </dsp:nvSpPr>
      <dsp:spPr>
        <a:xfrm>
          <a:off x="3746426" y="1709519"/>
          <a:ext cx="2646997" cy="2646997"/>
        </a:xfrm>
        <a:prstGeom prst="ellipse">
          <a:avLst/>
        </a:prstGeom>
        <a:gradFill rotWithShape="0">
          <a:gsLst>
            <a:gs pos="0">
              <a:schemeClr val="accent3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2700" b="0" i="0" u="none" strike="noStrike" kern="1200" cap="none" normalizeH="0" baseline="0" smtClean="0">
              <a:ln/>
              <a:effectLst/>
              <a:latin typeface="Arial" charset="0"/>
            </a:rPr>
            <a:t>IB Mission Statement</a:t>
          </a:r>
        </a:p>
      </dsp:txBody>
      <dsp:txXfrm>
        <a:off x="4555966" y="2393326"/>
        <a:ext cx="1588198" cy="1455848"/>
      </dsp:txXfrm>
    </dsp:sp>
    <dsp:sp modelId="{94C89953-8331-40BF-97E2-AAC5377B9AD7}">
      <dsp:nvSpPr>
        <dsp:cNvPr id="0" name=""/>
        <dsp:cNvSpPr/>
      </dsp:nvSpPr>
      <dsp:spPr>
        <a:xfrm>
          <a:off x="1836176" y="1709519"/>
          <a:ext cx="2646997" cy="2646997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AU" sz="2700" b="0" i="0" u="none" strike="noStrike" kern="1200" cap="none" normalizeH="0" baseline="0" smtClean="0">
              <a:ln/>
              <a:effectLst/>
              <a:latin typeface="Arial" charset="0"/>
            </a:rPr>
            <a:t>Learner Profile</a:t>
          </a:r>
        </a:p>
      </dsp:txBody>
      <dsp:txXfrm>
        <a:off x="2085435" y="2393326"/>
        <a:ext cx="1588198" cy="14558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2CF16-7C69-4E6B-8930-DD6D99E5A838}" type="datetimeFigureOut">
              <a:rPr lang="en-AU" smtClean="0"/>
              <a:t>12/07/2011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B1F88-3584-4B21-A454-E94A270F8B9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4434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9781D-2039-4829-B7F5-4F80BB1EF1E5}" type="datetimeFigureOut">
              <a:rPr lang="en-AU" smtClean="0"/>
              <a:t>12/07/2011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2EA8A-0FBD-4C58-942E-F98165FF721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7056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0D28-DE29-4FE5-A07E-23CF5FF186E2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3780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B7235-3B4E-4DF7-95EF-34A5930AE445}" type="slidenum">
              <a:rPr lang="en-AU"/>
              <a:pPr/>
              <a:t>6</a:t>
            </a:fld>
            <a:endParaRPr lang="en-A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AU"/>
              <a:t>Use extracts to </a:t>
            </a:r>
          </a:p>
          <a:p>
            <a:pPr marL="228600" indent="-228600">
              <a:buFontTx/>
              <a:buAutoNum type="arabicPeriod"/>
            </a:pPr>
            <a:r>
              <a:rPr lang="en-AU"/>
              <a:t>Discuss the mission</a:t>
            </a:r>
          </a:p>
          <a:p>
            <a:pPr marL="228600" indent="-228600">
              <a:buFontTx/>
              <a:buAutoNum type="arabicPeriod"/>
            </a:pPr>
            <a:r>
              <a:rPr lang="en-AU"/>
              <a:t>2. to do LP exercise:</a:t>
            </a:r>
          </a:p>
          <a:p>
            <a:pPr marL="228600" indent="-228600"/>
            <a:r>
              <a:rPr lang="en-AU"/>
              <a:t>2 groups, each one take 5 attributes to work on and put in order of sig to the EE task.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Powerpoint graphi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30850"/>
            <a:ext cx="8686800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2743200"/>
            <a:ext cx="4495800" cy="2209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791200"/>
            <a:ext cx="4038600" cy="457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>
                <a:solidFill>
                  <a:srgbClr val="0041C4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pic>
        <p:nvPicPr>
          <p:cNvPr id="2055" name="Picture 7" descr="3 Colour IB Ho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5181600" cy="15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610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914400"/>
            <a:ext cx="1965325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263" y="914400"/>
            <a:ext cx="5748337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058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A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BDC961A-1746-4561-9393-2B1AF0F4E99F}" type="slidenum">
              <a:rPr lang="en-AU" altLang="en-US"/>
              <a:pPr/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87343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DF44A8-3B45-4E2A-8B10-34774022AB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77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722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1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263" y="1981200"/>
            <a:ext cx="38560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981200"/>
            <a:ext cx="38576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12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81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279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26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78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81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914400"/>
            <a:ext cx="7850187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981200"/>
            <a:ext cx="78660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3627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377AFF"/>
                </a:solidFill>
              </a:defRPr>
            </a:lvl1pPr>
          </a:lstStyle>
          <a:p>
            <a:fld id="{A35DD259-D833-4BAB-A383-3C2E3B1F0D5A}" type="slidenum">
              <a:rPr lang="en-AU" smtClean="0"/>
              <a:t>‹#›</a:t>
            </a:fld>
            <a:endParaRPr lang="en-AU"/>
          </a:p>
        </p:txBody>
      </p:sp>
      <p:pic>
        <p:nvPicPr>
          <p:cNvPr id="1031" name="Picture 7" descr="Powerpoint graphic 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7543800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 Colour IB Hoz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304800"/>
            <a:ext cx="12954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043613" y="6376988"/>
            <a:ext cx="23987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800">
                <a:solidFill>
                  <a:srgbClr val="377AFF"/>
                </a:solidFill>
              </a:rPr>
              <a:t>© International Baccalaureate Organization 2007</a:t>
            </a: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611188" y="1589088"/>
            <a:ext cx="7810500" cy="0"/>
          </a:xfrm>
          <a:prstGeom prst="line">
            <a:avLst/>
          </a:prstGeom>
          <a:noFill/>
          <a:ln w="9525">
            <a:solidFill>
              <a:srgbClr val="7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1C4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A%20Basis%20for%20practice.pdf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Extended Essay</a:t>
            </a:r>
            <a:br>
              <a:rPr lang="en-US" dirty="0" smtClean="0"/>
            </a:br>
            <a:r>
              <a:rPr lang="en-US" dirty="0" smtClean="0"/>
              <a:t>Session 1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workshop </a:t>
            </a:r>
          </a:p>
          <a:p>
            <a:r>
              <a:rPr lang="en-US" dirty="0" smtClean="0"/>
              <a:t>14-15 July 2011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068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Extended Essay of 4000 words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altLang="en-US" sz="2800" b="1" dirty="0"/>
              <a:t>The nature of the task</a:t>
            </a:r>
          </a:p>
          <a:p>
            <a:pPr>
              <a:lnSpc>
                <a:spcPct val="80000"/>
              </a:lnSpc>
            </a:pPr>
            <a:r>
              <a:rPr lang="en-GB" altLang="en-US" sz="2800" dirty="0"/>
              <a:t>4000 words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‘an in depth study of a focused topic chosen from the list of approved Diploma </a:t>
            </a:r>
            <a:r>
              <a:rPr lang="en-US" altLang="en-US" sz="2800" dirty="0" err="1"/>
              <a:t>Programme</a:t>
            </a:r>
            <a:r>
              <a:rPr lang="en-US" altLang="en-US" sz="2800" dirty="0"/>
              <a:t> subjects’</a:t>
            </a:r>
          </a:p>
          <a:p>
            <a:pPr>
              <a:lnSpc>
                <a:spcPct val="80000"/>
              </a:lnSpc>
            </a:pPr>
            <a:r>
              <a:rPr lang="en-US" altLang="en-US" sz="2800" dirty="0"/>
              <a:t>‘Leads to a </a:t>
            </a:r>
            <a:r>
              <a:rPr lang="en-US" altLang="en-US" sz="2800" dirty="0" smtClean="0"/>
              <a:t> </a:t>
            </a:r>
            <a:r>
              <a:rPr lang="en-US" altLang="en-US" sz="2800" dirty="0"/>
              <a:t>major piece of formally presented, structured writing’ </a:t>
            </a:r>
            <a:endParaRPr lang="en-GB" alt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Follow prescriptions from the EE Guide carefully. Note new guide for 2013, but few changes.</a:t>
            </a:r>
          </a:p>
          <a:p>
            <a:pPr>
              <a:lnSpc>
                <a:spcPct val="80000"/>
              </a:lnSpc>
            </a:pPr>
            <a:r>
              <a:rPr lang="en-GB" altLang="en-US" sz="2800" dirty="0" smtClean="0"/>
              <a:t>Suggested Student </a:t>
            </a:r>
            <a:r>
              <a:rPr lang="en-GB" altLang="en-US" sz="2800" dirty="0"/>
              <a:t>time </a:t>
            </a:r>
            <a:r>
              <a:rPr lang="en-US" altLang="en-US" sz="2800" dirty="0"/>
              <a:t>on </a:t>
            </a:r>
            <a:r>
              <a:rPr lang="en-US" altLang="en-US" sz="2800" dirty="0" smtClean="0"/>
              <a:t>essay is 40 hours</a:t>
            </a:r>
            <a:endParaRPr lang="en-US" altLang="en-US" sz="2800" dirty="0"/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altLang="en-US" sz="26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AU" sz="2600" dirty="0"/>
          </a:p>
        </p:txBody>
      </p:sp>
    </p:spTree>
    <p:extLst>
      <p:ext uri="{BB962C8B-B14F-4D97-AF65-F5344CB8AC3E}">
        <p14:creationId xmlns:p14="http://schemas.microsoft.com/office/powerpoint/2010/main" val="211442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Hexagon</a:t>
            </a:r>
          </a:p>
        </p:txBody>
      </p:sp>
      <p:pic>
        <p:nvPicPr>
          <p:cNvPr id="4100" name="Picture 4" descr="ENG_DP_lar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7720" y="1981200"/>
            <a:ext cx="4403147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 descr="ENG_DP_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4695677" cy="438943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002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/>
              <a:t>The place of the EE in the IB Diploma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1331913" y="2205038"/>
            <a:ext cx="7313612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 dirty="0"/>
              <a:t>The idea of the holistic education</a:t>
            </a:r>
          </a:p>
          <a:p>
            <a:pPr>
              <a:lnSpc>
                <a:spcPct val="80000"/>
              </a:lnSpc>
            </a:pPr>
            <a:r>
              <a:rPr lang="en-AU" sz="2600" dirty="0"/>
              <a:t>A way to add breadth</a:t>
            </a:r>
          </a:p>
          <a:p>
            <a:pPr>
              <a:lnSpc>
                <a:spcPct val="80000"/>
              </a:lnSpc>
            </a:pPr>
            <a:r>
              <a:rPr lang="en-AU" sz="2600" dirty="0"/>
              <a:t>A way to deepen studies</a:t>
            </a:r>
          </a:p>
          <a:p>
            <a:pPr>
              <a:lnSpc>
                <a:spcPct val="80000"/>
              </a:lnSpc>
            </a:pPr>
            <a:r>
              <a:rPr lang="en-AU" sz="2600" dirty="0"/>
              <a:t>An opportunity to work with a mentor – one to one basis</a:t>
            </a:r>
          </a:p>
          <a:p>
            <a:pPr>
              <a:lnSpc>
                <a:spcPct val="80000"/>
              </a:lnSpc>
            </a:pPr>
            <a:r>
              <a:rPr lang="en-GB" altLang="en-US" sz="2600" dirty="0"/>
              <a:t>Acquaints diploma candidates with the kind of independent research and writing skills expected by universities</a:t>
            </a:r>
          </a:p>
          <a:p>
            <a:pPr>
              <a:lnSpc>
                <a:spcPct val="80000"/>
              </a:lnSpc>
            </a:pPr>
            <a:r>
              <a:rPr lang="en-AU" sz="2600" dirty="0"/>
              <a:t>The opportunity to investigate a topic of personal interest</a:t>
            </a:r>
          </a:p>
        </p:txBody>
      </p:sp>
    </p:spTree>
    <p:extLst>
      <p:ext uri="{BB962C8B-B14F-4D97-AF65-F5344CB8AC3E}">
        <p14:creationId xmlns:p14="http://schemas.microsoft.com/office/powerpoint/2010/main" val="74686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EE and the MYP Personal Project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67544" y="2060848"/>
            <a:ext cx="4040188" cy="659352"/>
          </a:xfrm>
        </p:spPr>
        <p:txBody>
          <a:bodyPr/>
          <a:lstStyle/>
          <a:p>
            <a:r>
              <a:rPr lang="en-US" dirty="0" smtClean="0"/>
              <a:t>Similarities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4008" y="2060848"/>
            <a:ext cx="4041775" cy="654843"/>
          </a:xfrm>
        </p:spPr>
        <p:txBody>
          <a:bodyPr/>
          <a:lstStyle/>
          <a:p>
            <a:r>
              <a:rPr lang="en-US" dirty="0" smtClean="0"/>
              <a:t>Differences</a:t>
            </a:r>
            <a:endParaRPr lang="en-A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13742" y="6858000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412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8" name="Rectangle 12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543800" cy="1295400"/>
          </a:xfrm>
        </p:spPr>
        <p:txBody>
          <a:bodyPr/>
          <a:lstStyle/>
          <a:p>
            <a:r>
              <a:rPr lang="en-AU" sz="3500" dirty="0"/>
              <a:t>The relationship of the EE to the IB Mission and the Learner Profile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180368990"/>
              </p:ext>
            </p:extLst>
          </p:nvPr>
        </p:nvGraphicFramePr>
        <p:xfrm>
          <a:off x="457200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8062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Inquiry learning and learner </a:t>
            </a:r>
            <a:r>
              <a:rPr lang="en-US" dirty="0" err="1"/>
              <a:t>centred</a:t>
            </a:r>
            <a:r>
              <a:rPr lang="en-US" dirty="0"/>
              <a:t> </a:t>
            </a:r>
            <a:r>
              <a:rPr lang="en-US" dirty="0" smtClean="0"/>
              <a:t>instruction in the DP</a:t>
            </a:r>
            <a:endParaRPr lang="en-US" dirty="0"/>
          </a:p>
        </p:txBody>
      </p:sp>
      <p:sp>
        <p:nvSpPr>
          <p:cNvPr id="110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57400"/>
            <a:ext cx="8229600" cy="44116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dirty="0"/>
              <a:t>NOT student designed curriculum</a:t>
            </a:r>
          </a:p>
          <a:p>
            <a:pPr>
              <a:lnSpc>
                <a:spcPct val="80000"/>
              </a:lnSpc>
            </a:pPr>
            <a:r>
              <a:rPr lang="en-US" sz="3200" dirty="0"/>
              <a:t>Values the learning process</a:t>
            </a:r>
          </a:p>
          <a:p>
            <a:pPr>
              <a:lnSpc>
                <a:spcPct val="80000"/>
              </a:lnSpc>
            </a:pPr>
            <a:r>
              <a:rPr lang="en-US" sz="3200" dirty="0"/>
              <a:t>Various models but in the DP </a:t>
            </a:r>
            <a:r>
              <a:rPr lang="en-US" sz="3200" b="1" dirty="0"/>
              <a:t>‘</a:t>
            </a:r>
            <a:r>
              <a:rPr lang="en-US" sz="3200" b="1" dirty="0" smtClean="0"/>
              <a:t>inquiry’ </a:t>
            </a:r>
            <a:r>
              <a:rPr lang="en-US" sz="3200" dirty="0"/>
              <a:t>learning seems to equate with learner </a:t>
            </a:r>
            <a:r>
              <a:rPr lang="en-US" sz="3200" dirty="0" err="1"/>
              <a:t>centred</a:t>
            </a:r>
            <a:r>
              <a:rPr lang="en-US" sz="3200" dirty="0"/>
              <a:t> instruction and incorporates elements of several models playing complimentary roles within the classroom</a:t>
            </a:r>
          </a:p>
          <a:p>
            <a:pPr>
              <a:lnSpc>
                <a:spcPct val="80000"/>
              </a:lnSpc>
            </a:pPr>
            <a:r>
              <a:rPr lang="en-US" sz="3200" dirty="0"/>
              <a:t>An important aspect is that the teacher remains a key element </a:t>
            </a:r>
            <a:r>
              <a:rPr lang="en-US" sz="3200" dirty="0" smtClean="0"/>
              <a:t>in all aspects of the DP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144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543800" cy="1295400"/>
          </a:xfrm>
        </p:spPr>
        <p:txBody>
          <a:bodyPr/>
          <a:lstStyle/>
          <a:p>
            <a:r>
              <a:rPr lang="en-US" sz="3500" dirty="0"/>
              <a:t>The role of the teacher :</a:t>
            </a:r>
            <a:br>
              <a:rPr lang="en-US" sz="3500" dirty="0"/>
            </a:br>
            <a:r>
              <a:rPr lang="en-US" sz="3500" dirty="0" smtClean="0"/>
              <a:t> Structured </a:t>
            </a:r>
            <a:r>
              <a:rPr lang="en-US" sz="3500" dirty="0"/>
              <a:t>TO </a:t>
            </a:r>
            <a:r>
              <a:rPr lang="en-US" sz="3500" dirty="0" smtClean="0"/>
              <a:t>    Guided </a:t>
            </a:r>
            <a:r>
              <a:rPr lang="en-US" sz="3500" dirty="0"/>
              <a:t>TO      </a:t>
            </a:r>
            <a:r>
              <a:rPr lang="en-US" sz="3500" dirty="0" smtClean="0"/>
              <a:t>     Open</a:t>
            </a:r>
            <a:endParaRPr lang="en-US" sz="3500" dirty="0"/>
          </a:p>
        </p:txBody>
      </p:sp>
      <p:graphicFrame>
        <p:nvGraphicFramePr>
          <p:cNvPr id="100386" name="Group 3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906885511"/>
              </p:ext>
            </p:extLst>
          </p:nvPr>
        </p:nvGraphicFramePr>
        <p:xfrm>
          <a:off x="611561" y="1988840"/>
          <a:ext cx="7632849" cy="5730240"/>
        </p:xfrm>
        <a:graphic>
          <a:graphicData uri="http://schemas.openxmlformats.org/drawingml/2006/table">
            <a:tbl>
              <a:tblPr/>
              <a:tblGrid>
                <a:gridCol w="2544283"/>
                <a:gridCol w="2544283"/>
                <a:gridCol w="2544283"/>
              </a:tblGrid>
              <a:tr h="23862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Teacher provides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questions for learners to investigate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Learners investigate in a prescribed procedure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Teacher provides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questions for learners to investigate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Learners devise own problem-solving procedures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Learners formulate and investigate questions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Char char="l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Learners devise own problem-solving procedures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DP e.g.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History class work essays, formative assessment but based on old examination questions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DP e.g.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Geography fieldwork and reports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DP e.g.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Extended Essay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46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500" dirty="0"/>
              <a:t>The Extended Essay: the culminating experience of inquiry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 sz="2600"/>
          </a:p>
          <a:p>
            <a:endParaRPr lang="en-US" sz="2600"/>
          </a:p>
          <a:p>
            <a:pPr>
              <a:buFont typeface="Wingdings" pitchFamily="2" charset="2"/>
              <a:buNone/>
            </a:pPr>
            <a:endParaRPr lang="en-US" sz="2600"/>
          </a:p>
          <a:p>
            <a:endParaRPr lang="en-US" sz="2600"/>
          </a:p>
        </p:txBody>
      </p:sp>
      <p:sp>
        <p:nvSpPr>
          <p:cNvPr id="101383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381000" y="2057400"/>
            <a:ext cx="8153400" cy="4411663"/>
          </a:xfrm>
        </p:spPr>
        <p:txBody>
          <a:bodyPr>
            <a:normAutofit/>
          </a:bodyPr>
          <a:lstStyle/>
          <a:p>
            <a:r>
              <a:rPr lang="en-US" sz="3200" dirty="0"/>
              <a:t>‘Inquiries as rites of passage’ (Hickey in Walker 2011 p. 71) This idea applies to all 3 IB </a:t>
            </a:r>
            <a:r>
              <a:rPr lang="en-US" sz="3200" dirty="0" err="1"/>
              <a:t>Programmes</a:t>
            </a:r>
            <a:r>
              <a:rPr lang="en-US" sz="3200" dirty="0"/>
              <a:t>.</a:t>
            </a:r>
          </a:p>
          <a:p>
            <a:r>
              <a:rPr lang="en-US" sz="3200" dirty="0"/>
              <a:t>Check EE in </a:t>
            </a:r>
            <a:r>
              <a:rPr lang="en-US" sz="3200" i="1" dirty="0">
                <a:hlinkClick r:id="rId2" action="ppaction://hlinkfile"/>
              </a:rPr>
              <a:t>The Diploma </a:t>
            </a:r>
            <a:r>
              <a:rPr lang="en-US" sz="3200" i="1" dirty="0" err="1">
                <a:hlinkClick r:id="rId2" action="ppaction://hlinkfile"/>
              </a:rPr>
              <a:t>Programme</a:t>
            </a:r>
            <a:r>
              <a:rPr lang="en-US" sz="3200" i="1" dirty="0">
                <a:hlinkClick r:id="rId2" action="ppaction://hlinkfile"/>
              </a:rPr>
              <a:t>: a basis for practice</a:t>
            </a:r>
            <a:r>
              <a:rPr lang="en-US" sz="3200" i="1" dirty="0"/>
              <a:t>. </a:t>
            </a:r>
            <a:r>
              <a:rPr lang="en-US" sz="3200" dirty="0"/>
              <a:t>P. 6</a:t>
            </a:r>
          </a:p>
          <a:p>
            <a:r>
              <a:rPr lang="en-US" sz="3200" dirty="0" smtClean="0"/>
              <a:t>Think </a:t>
            </a:r>
            <a:r>
              <a:rPr lang="en-US" sz="3200" dirty="0"/>
              <a:t>of an example of an inquiry for an EE in your subject area that you would like to do if you were a DP student.</a:t>
            </a:r>
          </a:p>
        </p:txBody>
      </p:sp>
    </p:spTree>
    <p:extLst>
      <p:ext uri="{BB962C8B-B14F-4D97-AF65-F5344CB8AC3E}">
        <p14:creationId xmlns:p14="http://schemas.microsoft.com/office/powerpoint/2010/main" val="412920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ED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B2F4FF"/>
      </a:accent5>
      <a:accent6>
        <a:srgbClr val="2D2DB9"/>
      </a:accent6>
      <a:hlink>
        <a:srgbClr val="CCCCFF"/>
      </a:hlink>
      <a:folHlink>
        <a:srgbClr val="B2B2B2"/>
      </a:folHlink>
    </a:clrScheme>
    <a:fontScheme name="IB presentation (Eng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IB presentation (Eng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 presentation (Eng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174</TotalTime>
  <Words>416</Words>
  <Application>Microsoft Office PowerPoint</Application>
  <PresentationFormat>On-screen Show (4:3)</PresentationFormat>
  <Paragraphs>66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PPTtemplate</vt:lpstr>
      <vt:lpstr>Extended Essay Session 1</vt:lpstr>
      <vt:lpstr>Extended Essay of 4000 words</vt:lpstr>
      <vt:lpstr>The Hexagon</vt:lpstr>
      <vt:lpstr>The place of the EE in the IB Diploma</vt:lpstr>
      <vt:lpstr>The EE and the MYP Personal Project</vt:lpstr>
      <vt:lpstr>The relationship of the EE to the IB Mission and the Learner Profile</vt:lpstr>
      <vt:lpstr>Inquiry learning and learner centred instruction in the DP</vt:lpstr>
      <vt:lpstr>The role of the teacher :  Structured TO     Guided TO           Open</vt:lpstr>
      <vt:lpstr>The Extended Essay: the culminating experience of inquiry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Extended Essay Session 1</dc:title>
  <dc:creator>Denise</dc:creator>
  <cp:lastModifiedBy>Denise</cp:lastModifiedBy>
  <cp:revision>23</cp:revision>
  <dcterms:created xsi:type="dcterms:W3CDTF">2011-05-09T03:54:54Z</dcterms:created>
  <dcterms:modified xsi:type="dcterms:W3CDTF">2011-07-12T04:26:51Z</dcterms:modified>
</cp:coreProperties>
</file>